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Geist"/>
      <p:regular r:id="rId10"/>
    </p:embeddedFont>
    <p:embeddedFont>
      <p:font typeface="Geist"/>
      <p:regular r:id="rId11"/>
    </p:embeddedFont>
    <p:embeddedFont>
      <p:font typeface="Geist"/>
      <p:regular r:id="rId12"/>
    </p:embeddedFont>
    <p:embeddedFont>
      <p:font typeface="Geist"/>
      <p:regular r:id="rId1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3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30831"/>
            <a:ext cx="75564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Playwright Parallelism &amp; Parallel Testing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745224"/>
            <a:ext cx="755642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Playwright supports both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Serial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and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Parallel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test execution modes. Control how your tests run using configuration in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playwright.config.ts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or command-line options.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84771"/>
            <a:ext cx="7556421" cy="1593533"/>
          </a:xfrm>
          <a:prstGeom prst="roundRect">
            <a:avLst>
              <a:gd name="adj" fmla="val 5978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29864" y="4134445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Serial Mode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29864" y="4639032"/>
            <a:ext cx="705707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Tests run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one after another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without parallel execution for sequential testing scenarios.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705118"/>
            <a:ext cx="7556421" cy="1593533"/>
          </a:xfrm>
          <a:prstGeom prst="roundRect">
            <a:avLst>
              <a:gd name="adj" fmla="val 5978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29864" y="5954792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Parallel Mode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29864" y="6459379"/>
            <a:ext cx="7057073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Tests run 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simultaneously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across multiple workers for faster execution and efficiency.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343" y="512564"/>
            <a:ext cx="5964793" cy="605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Serial Mode Configuration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52343" y="1584246"/>
            <a:ext cx="2365415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Global Configuration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652343" y="2073473"/>
            <a:ext cx="7813596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Set in </a:t>
            </a:r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6296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playwright.config.ts</a:t>
            </a:r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:</a:t>
            </a:r>
            <a:endParaRPr lang="en-US" sz="1450" dirty="0"/>
          </a:p>
        </p:txBody>
      </p:sp>
      <p:sp>
        <p:nvSpPr>
          <p:cNvPr id="5" name="Shape 3"/>
          <p:cNvSpPr/>
          <p:nvPr/>
        </p:nvSpPr>
        <p:spPr>
          <a:xfrm>
            <a:off x="652343" y="2525435"/>
            <a:ext cx="7813596" cy="764143"/>
          </a:xfrm>
          <a:prstGeom prst="roundRect">
            <a:avLst>
              <a:gd name="adj" fmla="val 10245"/>
            </a:avLst>
          </a:prstGeom>
          <a:solidFill>
            <a:srgbClr val="1D232D"/>
          </a:solidFill>
          <a:ln/>
        </p:spPr>
      </p:sp>
      <p:sp>
        <p:nvSpPr>
          <p:cNvPr id="6" name="Shape 4"/>
          <p:cNvSpPr/>
          <p:nvPr/>
        </p:nvSpPr>
        <p:spPr>
          <a:xfrm>
            <a:off x="643057" y="2525435"/>
            <a:ext cx="7832169" cy="764143"/>
          </a:xfrm>
          <a:prstGeom prst="roundRect">
            <a:avLst>
              <a:gd name="adj" fmla="val 3659"/>
            </a:avLst>
          </a:prstGeom>
          <a:solidFill>
            <a:srgbClr val="1D232D"/>
          </a:solidFill>
          <a:ln/>
        </p:spPr>
      </p:sp>
      <p:sp>
        <p:nvSpPr>
          <p:cNvPr id="7" name="Text 5"/>
          <p:cNvSpPr/>
          <p:nvPr/>
        </p:nvSpPr>
        <p:spPr>
          <a:xfrm>
            <a:off x="829389" y="2665214"/>
            <a:ext cx="7459504" cy="4845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fullyParallel: false,workers: 1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652343" y="3499247"/>
            <a:ext cx="7813596" cy="249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4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fullyParallel: false</a:t>
            </a:r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→ Disables parallelism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652343" y="3814286"/>
            <a:ext cx="7813596" cy="249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00"/>
              </a:lnSpc>
              <a:buSzPct val="100000"/>
              <a:buChar char="•"/>
            </a:pPr>
            <a:r>
              <a:rPr lang="en-US" sz="14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workers: 1</a:t>
            </a:r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→ Only one worker ensures serial execution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652343" y="4250531"/>
            <a:ext cx="2329815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Per Test File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652343" y="4739759"/>
            <a:ext cx="7813596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Run tests serially within a file: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652343" y="5191720"/>
            <a:ext cx="7813596" cy="521851"/>
          </a:xfrm>
          <a:prstGeom prst="roundRect">
            <a:avLst>
              <a:gd name="adj" fmla="val 15001"/>
            </a:avLst>
          </a:prstGeom>
          <a:solidFill>
            <a:srgbClr val="1D232D"/>
          </a:solidFill>
          <a:ln/>
        </p:spPr>
      </p:sp>
      <p:sp>
        <p:nvSpPr>
          <p:cNvPr id="13" name="Shape 11"/>
          <p:cNvSpPr/>
          <p:nvPr/>
        </p:nvSpPr>
        <p:spPr>
          <a:xfrm>
            <a:off x="643057" y="5191720"/>
            <a:ext cx="7832169" cy="521851"/>
          </a:xfrm>
          <a:prstGeom prst="roundRect">
            <a:avLst>
              <a:gd name="adj" fmla="val 5358"/>
            </a:avLst>
          </a:prstGeom>
          <a:solidFill>
            <a:srgbClr val="1D232D"/>
          </a:solidFill>
          <a:ln/>
        </p:spPr>
      </p:sp>
      <p:sp>
        <p:nvSpPr>
          <p:cNvPr id="14" name="Text 12"/>
          <p:cNvSpPr/>
          <p:nvPr/>
        </p:nvSpPr>
        <p:spPr>
          <a:xfrm>
            <a:off x="829389" y="5331500"/>
            <a:ext cx="7459504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test.describe.configure({ mode: 'serial' })</a:t>
            </a:r>
            <a:endParaRPr lang="en-US" sz="145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28140" y="1607582"/>
            <a:ext cx="5057537" cy="5057537"/>
          </a:xfrm>
          <a:prstGeom prst="rect">
            <a:avLst/>
          </a:prstGeom>
        </p:spPr>
      </p:pic>
      <p:sp>
        <p:nvSpPr>
          <p:cNvPr id="16" name="Shape 13"/>
          <p:cNvSpPr/>
          <p:nvPr/>
        </p:nvSpPr>
        <p:spPr>
          <a:xfrm>
            <a:off x="8928140" y="6874788"/>
            <a:ext cx="5057537" cy="978218"/>
          </a:xfrm>
          <a:prstGeom prst="roundRect">
            <a:avLst>
              <a:gd name="adj" fmla="val 8003"/>
            </a:avLst>
          </a:prstGeom>
          <a:solidFill>
            <a:srgbClr val="022349"/>
          </a:solidFill>
          <a:ln/>
        </p:spPr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4473" y="7127438"/>
            <a:ext cx="232886" cy="186333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9533692" y="7107674"/>
            <a:ext cx="4265652" cy="4845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Note:</a:t>
            </a:r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Default is 1 worker. Changing config won't affect unless fullyParallel is set properly.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8507" y="620316"/>
            <a:ext cx="7251740" cy="614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7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Parallel Mode &amp; Worker Control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148507" y="1518761"/>
            <a:ext cx="189071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01</a:t>
            </a:r>
            <a:endParaRPr lang="en-US" sz="14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8507" y="1826776"/>
            <a:ext cx="3815358" cy="228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48507" y="1967032"/>
            <a:ext cx="2439591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8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Global Parallel Setup</a:t>
            </a:r>
            <a:endParaRPr lang="en-US" sz="1850" dirty="0"/>
          </a:p>
        </p:txBody>
      </p:sp>
      <p:sp>
        <p:nvSpPr>
          <p:cNvPr id="7" name="Shape 3"/>
          <p:cNvSpPr/>
          <p:nvPr/>
        </p:nvSpPr>
        <p:spPr>
          <a:xfrm>
            <a:off x="6148507" y="2449354"/>
            <a:ext cx="3815358" cy="775335"/>
          </a:xfrm>
          <a:prstGeom prst="roundRect">
            <a:avLst>
              <a:gd name="adj" fmla="val 10248"/>
            </a:avLst>
          </a:prstGeom>
          <a:solidFill>
            <a:srgbClr val="1D232D"/>
          </a:solidFill>
          <a:ln/>
        </p:spPr>
      </p:sp>
      <p:sp>
        <p:nvSpPr>
          <p:cNvPr id="8" name="Shape 4"/>
          <p:cNvSpPr/>
          <p:nvPr/>
        </p:nvSpPr>
        <p:spPr>
          <a:xfrm>
            <a:off x="6139101" y="2449354"/>
            <a:ext cx="3834170" cy="775335"/>
          </a:xfrm>
          <a:prstGeom prst="roundRect">
            <a:avLst>
              <a:gd name="adj" fmla="val 3660"/>
            </a:avLst>
          </a:prstGeom>
          <a:solidFill>
            <a:srgbClr val="1D232D"/>
          </a:solidFill>
          <a:ln/>
        </p:spPr>
      </p:sp>
      <p:sp>
        <p:nvSpPr>
          <p:cNvPr id="9" name="Text 5"/>
          <p:cNvSpPr/>
          <p:nvPr/>
        </p:nvSpPr>
        <p:spPr>
          <a:xfrm>
            <a:off x="6328172" y="2628900"/>
            <a:ext cx="3456027" cy="491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fullyParallel: true,workers: 2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6148507" y="3475196"/>
            <a:ext cx="3815358" cy="491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Enables parallelism with 2 concurrent workers</a:t>
            </a:r>
            <a:endParaRPr lang="en-US" sz="1450" dirty="0"/>
          </a:p>
        </p:txBody>
      </p:sp>
      <p:sp>
        <p:nvSpPr>
          <p:cNvPr id="11" name="Text 7"/>
          <p:cNvSpPr/>
          <p:nvPr/>
        </p:nvSpPr>
        <p:spPr>
          <a:xfrm>
            <a:off x="10152936" y="1518761"/>
            <a:ext cx="189071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02</a:t>
            </a:r>
            <a:endParaRPr lang="en-US" sz="14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2936" y="1826776"/>
            <a:ext cx="3815358" cy="2286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152936" y="1967032"/>
            <a:ext cx="2940368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8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Per Project Configuration</a:t>
            </a:r>
            <a:endParaRPr lang="en-US" sz="1850" dirty="0"/>
          </a:p>
        </p:txBody>
      </p:sp>
      <p:sp>
        <p:nvSpPr>
          <p:cNvPr id="14" name="Shape 9"/>
          <p:cNvSpPr/>
          <p:nvPr/>
        </p:nvSpPr>
        <p:spPr>
          <a:xfrm>
            <a:off x="10152936" y="2468166"/>
            <a:ext cx="3815358" cy="1267063"/>
          </a:xfrm>
          <a:prstGeom prst="roundRect">
            <a:avLst>
              <a:gd name="adj" fmla="val 6271"/>
            </a:avLst>
          </a:prstGeom>
          <a:solidFill>
            <a:srgbClr val="1D232D"/>
          </a:solidFill>
          <a:ln/>
        </p:spPr>
      </p:sp>
      <p:sp>
        <p:nvSpPr>
          <p:cNvPr id="15" name="Shape 10"/>
          <p:cNvSpPr/>
          <p:nvPr/>
        </p:nvSpPr>
        <p:spPr>
          <a:xfrm>
            <a:off x="10143530" y="2468166"/>
            <a:ext cx="3834170" cy="1267063"/>
          </a:xfrm>
          <a:prstGeom prst="roundRect">
            <a:avLst>
              <a:gd name="adj" fmla="val 2240"/>
            </a:avLst>
          </a:prstGeom>
          <a:solidFill>
            <a:srgbClr val="1D232D"/>
          </a:solidFill>
          <a:ln/>
        </p:spPr>
      </p:sp>
      <p:sp>
        <p:nvSpPr>
          <p:cNvPr id="16" name="Text 11"/>
          <p:cNvSpPr/>
          <p:nvPr/>
        </p:nvSpPr>
        <p:spPr>
          <a:xfrm>
            <a:off x="10332601" y="2628900"/>
            <a:ext cx="3456027" cy="983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projects: [{  name: 'chromium',  fullyParallel: true,}]</a:t>
            </a:r>
            <a:endParaRPr lang="en-US" sz="1450" dirty="0"/>
          </a:p>
        </p:txBody>
      </p:sp>
      <p:sp>
        <p:nvSpPr>
          <p:cNvPr id="17" name="Text 12"/>
          <p:cNvSpPr/>
          <p:nvPr/>
        </p:nvSpPr>
        <p:spPr>
          <a:xfrm>
            <a:off x="10152936" y="3966924"/>
            <a:ext cx="3815358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Configure parallelism per browser/project</a:t>
            </a:r>
            <a:endParaRPr lang="en-US" sz="1450" dirty="0"/>
          </a:p>
        </p:txBody>
      </p:sp>
      <p:sp>
        <p:nvSpPr>
          <p:cNvPr id="18" name="Text 13"/>
          <p:cNvSpPr/>
          <p:nvPr/>
        </p:nvSpPr>
        <p:spPr>
          <a:xfrm>
            <a:off x="6148507" y="4543663"/>
            <a:ext cx="189071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 Light" pitchFamily="34" charset="0"/>
                <a:ea typeface="Geist Light" pitchFamily="34" charset="-122"/>
                <a:cs typeface="Geist Light" pitchFamily="34" charset="-120"/>
              </a:rPr>
              <a:t>03</a:t>
            </a:r>
            <a:endParaRPr lang="en-US" sz="1450" dirty="0"/>
          </a:p>
        </p:txBody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507" y="4832747"/>
            <a:ext cx="7819787" cy="22860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6148507" y="4991933"/>
            <a:ext cx="2624376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8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Command Line Control</a:t>
            </a:r>
            <a:endParaRPr lang="en-US" sz="1850" dirty="0"/>
          </a:p>
        </p:txBody>
      </p:sp>
      <p:sp>
        <p:nvSpPr>
          <p:cNvPr id="21" name="Shape 15"/>
          <p:cNvSpPr/>
          <p:nvPr/>
        </p:nvSpPr>
        <p:spPr>
          <a:xfrm>
            <a:off x="6148507" y="5474256"/>
            <a:ext cx="7819787" cy="529471"/>
          </a:xfrm>
          <a:prstGeom prst="roundRect">
            <a:avLst>
              <a:gd name="adj" fmla="val 15007"/>
            </a:avLst>
          </a:prstGeom>
          <a:solidFill>
            <a:srgbClr val="1D232D"/>
          </a:solidFill>
          <a:ln/>
        </p:spPr>
      </p:sp>
      <p:sp>
        <p:nvSpPr>
          <p:cNvPr id="22" name="Shape 16"/>
          <p:cNvSpPr/>
          <p:nvPr/>
        </p:nvSpPr>
        <p:spPr>
          <a:xfrm>
            <a:off x="6139101" y="5474256"/>
            <a:ext cx="7838599" cy="529471"/>
          </a:xfrm>
          <a:prstGeom prst="roundRect">
            <a:avLst>
              <a:gd name="adj" fmla="val 5360"/>
            </a:avLst>
          </a:prstGeom>
          <a:solidFill>
            <a:srgbClr val="1D232D"/>
          </a:solidFill>
          <a:ln/>
        </p:spPr>
      </p:sp>
      <p:sp>
        <p:nvSpPr>
          <p:cNvPr id="23" name="Text 17"/>
          <p:cNvSpPr/>
          <p:nvPr/>
        </p:nvSpPr>
        <p:spPr>
          <a:xfrm>
            <a:off x="6328172" y="5653802"/>
            <a:ext cx="7460456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npx playwright test --workers 3</a:t>
            </a:r>
            <a:endParaRPr lang="en-US" sz="1450" dirty="0"/>
          </a:p>
        </p:txBody>
      </p:sp>
      <p:sp>
        <p:nvSpPr>
          <p:cNvPr id="24" name="Text 18"/>
          <p:cNvSpPr/>
          <p:nvPr/>
        </p:nvSpPr>
        <p:spPr>
          <a:xfrm>
            <a:off x="6148507" y="6254234"/>
            <a:ext cx="7819787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Set workers via command line. </a:t>
            </a:r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--workers=1</a:t>
            </a:r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disables parallelism</a:t>
            </a:r>
            <a:endParaRPr lang="en-US" sz="1450" dirty="0"/>
          </a:p>
        </p:txBody>
      </p:sp>
      <p:sp>
        <p:nvSpPr>
          <p:cNvPr id="25" name="Shape 19"/>
          <p:cNvSpPr/>
          <p:nvPr/>
        </p:nvSpPr>
        <p:spPr>
          <a:xfrm>
            <a:off x="6148507" y="6824543"/>
            <a:ext cx="7819787" cy="746998"/>
          </a:xfrm>
          <a:prstGeom prst="roundRect">
            <a:avLst>
              <a:gd name="adj" fmla="val 10637"/>
            </a:avLst>
          </a:prstGeom>
          <a:solidFill>
            <a:srgbClr val="4B3F02"/>
          </a:solidFill>
          <a:ln/>
        </p:spPr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7578" y="7085886"/>
            <a:ext cx="236458" cy="189071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6763107" y="7098625"/>
            <a:ext cx="7016115" cy="245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Important:</a:t>
            </a:r>
            <a:pPr algn="l" indent="0" marL="0">
              <a:lnSpc>
                <a:spcPts val="19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You cannot set more workers than the number of tests available.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2025-09-18T14:15:03Z</dcterms:created>
  <dcterms:modified xsi:type="dcterms:W3CDTF">2025-09-18T14:15:03Z</dcterms:modified>
</cp:coreProperties>
</file>